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50"/>
  </p:notesMasterIdLst>
  <p:sldIdLst>
    <p:sldId id="296" r:id="rId3"/>
    <p:sldId id="456" r:id="rId4"/>
    <p:sldId id="285" r:id="rId5"/>
    <p:sldId id="287" r:id="rId6"/>
    <p:sldId id="290" r:id="rId7"/>
    <p:sldId id="314" r:id="rId8"/>
    <p:sldId id="317" r:id="rId9"/>
    <p:sldId id="404" r:id="rId10"/>
    <p:sldId id="291" r:id="rId11"/>
    <p:sldId id="292" r:id="rId12"/>
    <p:sldId id="293" r:id="rId13"/>
    <p:sldId id="319" r:id="rId14"/>
    <p:sldId id="320" r:id="rId15"/>
    <p:sldId id="321" r:id="rId16"/>
    <p:sldId id="322" r:id="rId17"/>
    <p:sldId id="323" r:id="rId18"/>
    <p:sldId id="277" r:id="rId19"/>
    <p:sldId id="324" r:id="rId20"/>
    <p:sldId id="325" r:id="rId21"/>
    <p:sldId id="280" r:id="rId22"/>
    <p:sldId id="326" r:id="rId23"/>
    <p:sldId id="327" r:id="rId24"/>
    <p:sldId id="401" r:id="rId25"/>
    <p:sldId id="410" r:id="rId26"/>
    <p:sldId id="411" r:id="rId27"/>
    <p:sldId id="412" r:id="rId28"/>
    <p:sldId id="413" r:id="rId29"/>
    <p:sldId id="414" r:id="rId30"/>
    <p:sldId id="415" r:id="rId31"/>
    <p:sldId id="416" r:id="rId32"/>
    <p:sldId id="443" r:id="rId33"/>
    <p:sldId id="417" r:id="rId34"/>
    <p:sldId id="418" r:id="rId35"/>
    <p:sldId id="444" r:id="rId36"/>
    <p:sldId id="446" r:id="rId37"/>
    <p:sldId id="447" r:id="rId38"/>
    <p:sldId id="463" r:id="rId39"/>
    <p:sldId id="460" r:id="rId40"/>
    <p:sldId id="462" r:id="rId41"/>
    <p:sldId id="467" r:id="rId42"/>
    <p:sldId id="464" r:id="rId43"/>
    <p:sldId id="468" r:id="rId44"/>
    <p:sldId id="469" r:id="rId45"/>
    <p:sldId id="466" r:id="rId46"/>
    <p:sldId id="328" r:id="rId47"/>
    <p:sldId id="329" r:id="rId48"/>
    <p:sldId id="399" r:id="rId49"/>
  </p:sldIdLst>
  <p:sldSz cx="12192000" cy="6858000"/>
  <p:notesSz cx="6858000" cy="9144000"/>
  <p:embeddedFontLst>
    <p:embeddedFont>
      <p:font typeface="Cambria Math" panose="02040503050406030204" pitchFamily="18" charset="0"/>
      <p:regular r:id="rId51"/>
    </p:embeddedFont>
    <p:embeddedFont>
      <p:font typeface="Consolas" panose="020B0609020204030204" pitchFamily="49"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Helvetica" panose="020B0604020202020204" pitchFamily="34" charset="0"/>
      <p:regular r:id="rId60"/>
      <p:bold r:id="rId61"/>
      <p:italic r:id="rId62"/>
      <p:boldItalic r:id="rId63"/>
    </p:embeddedFont>
    <p:embeddedFont>
      <p:font typeface="Nunito" pitchFamily="2" charset="0"/>
      <p:regular r:id="rId64"/>
      <p:bold r:id="rId65"/>
      <p:italic r:id="rId66"/>
      <p:boldItalic r:id="rId67"/>
    </p:embeddedFont>
    <p:embeddedFont>
      <p:font typeface="Quattrocento Sans" panose="020B0502050000020003" pitchFamily="34" charset="0"/>
      <p:regular r:id="rId68"/>
      <p:bold r:id="rId69"/>
      <p:italic r:id="rId70"/>
      <p:boldItalic r:id="rId71"/>
    </p:embeddedFont>
    <p:embeddedFont>
      <p:font typeface="Times" panose="02020603050405020304" pitchFamily="18" charset="0"/>
      <p:regular r:id="rId72"/>
      <p:bold r:id="rId73"/>
      <p:italic r:id="rId74"/>
      <p:boldItalic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12" autoAdjust="0"/>
  </p:normalViewPr>
  <p:slideViewPr>
    <p:cSldViewPr snapToGrid="0">
      <p:cViewPr varScale="1">
        <p:scale>
          <a:sx n="74" d="100"/>
          <a:sy n="74" d="100"/>
        </p:scale>
        <p:origin x="1013" y="5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3056EC16-921A-4B21-5D18-DD3548893537}"/>
            </a:ext>
          </a:extLst>
        </p:cNvPr>
        <p:cNvGrpSpPr/>
        <p:nvPr/>
      </p:nvGrpSpPr>
      <p:grpSpPr>
        <a:xfrm>
          <a:off x="0" y="0"/>
          <a:ext cx="0" cy="0"/>
          <a:chOff x="0" y="0"/>
          <a:chExt cx="0" cy="0"/>
        </a:xfrm>
      </p:grpSpPr>
      <p:sp>
        <p:nvSpPr>
          <p:cNvPr id="512" name="Google Shape;512;p36:notes">
            <a:extLst>
              <a:ext uri="{FF2B5EF4-FFF2-40B4-BE49-F238E27FC236}">
                <a16:creationId xmlns:a16="http://schemas.microsoft.com/office/drawing/2014/main" id="{7E380380-E0A3-EFB5-851B-AF37F7EA36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a:extLst>
              <a:ext uri="{FF2B5EF4-FFF2-40B4-BE49-F238E27FC236}">
                <a16:creationId xmlns:a16="http://schemas.microsoft.com/office/drawing/2014/main" id="{A5F81065-C889-8691-17CF-5FDC26BE5F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latin typeface="Arial"/>
              <a:ea typeface="Arial"/>
              <a:cs typeface="Arial"/>
              <a:sym typeface="Arial"/>
            </a:endParaRPr>
          </a:p>
        </p:txBody>
      </p:sp>
      <p:sp>
        <p:nvSpPr>
          <p:cNvPr id="514" name="Google Shape;514;p36:notes">
            <a:extLst>
              <a:ext uri="{FF2B5EF4-FFF2-40B4-BE49-F238E27FC236}">
                <a16:creationId xmlns:a16="http://schemas.microsoft.com/office/drawing/2014/main" id="{4877F40D-39FE-03CE-F045-A7E3D010AE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515" name="Google Shape;515;p36:notes">
            <a:extLst>
              <a:ext uri="{FF2B5EF4-FFF2-40B4-BE49-F238E27FC236}">
                <a16:creationId xmlns:a16="http://schemas.microsoft.com/office/drawing/2014/main" id="{A56BDF7B-B674-626F-1CBF-B4C28A143F3C}"/>
              </a:ext>
            </a:extLst>
          </p:cNvPr>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extLst>
      <p:ext uri="{BB962C8B-B14F-4D97-AF65-F5344CB8AC3E}">
        <p14:creationId xmlns:p14="http://schemas.microsoft.com/office/powerpoint/2010/main" val="415014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1" indent="-361950" algn="l" rtl="0">
              <a:lnSpc>
                <a:spcPct val="90000"/>
              </a:lnSpc>
              <a:spcBef>
                <a:spcPts val="0"/>
              </a:spcBef>
              <a:spcAft>
                <a:spcPts val="0"/>
              </a:spcAft>
              <a:buSzPts val="2100"/>
              <a:buChar char="○"/>
            </a:pPr>
            <a:r>
              <a:rPr lang="en-GB" dirty="0"/>
              <a:t>A detail about how the algorithm works </a:t>
            </a:r>
            <a:r>
              <a:rPr lang="en-GB" i="1" dirty="0">
                <a:solidFill>
                  <a:srgbClr val="7F7F7F"/>
                </a:solidFill>
              </a:rPr>
              <a:t>(client doesn’t care)</a:t>
            </a:r>
            <a:endParaRPr lang="en-GB" dirty="0"/>
          </a:p>
          <a:p>
            <a:pPr marL="914400" lvl="1" indent="-361950" algn="l" rtl="0">
              <a:lnSpc>
                <a:spcPct val="90000"/>
              </a:lnSpc>
              <a:spcBef>
                <a:spcPts val="0"/>
              </a:spcBef>
              <a:spcAft>
                <a:spcPts val="0"/>
              </a:spcAft>
              <a:buSzPts val="2100"/>
              <a:buChar char="○"/>
            </a:pPr>
            <a:r>
              <a:rPr lang="en-GB" dirty="0"/>
              <a:t>Not used by the algorithm </a:t>
            </a:r>
            <a:r>
              <a:rPr lang="en-GB" i="1" dirty="0">
                <a:solidFill>
                  <a:srgbClr val="7F7F7F"/>
                </a:solidFill>
              </a:rPr>
              <a:t>(implementation doesn’t care)</a:t>
            </a:r>
            <a:endParaRPr lang="en-GB" dirty="0"/>
          </a:p>
          <a:p>
            <a:pPr marL="914400" lvl="1" indent="-361950" algn="l" rtl="0">
              <a:lnSpc>
                <a:spcPct val="90000"/>
              </a:lnSpc>
              <a:spcBef>
                <a:spcPts val="0"/>
              </a:spcBef>
              <a:spcAft>
                <a:spcPts val="0"/>
              </a:spcAft>
              <a:buSzPts val="2100"/>
              <a:buChar char="○"/>
            </a:pPr>
            <a:r>
              <a:rPr lang="en-GB" dirty="0"/>
              <a:t>It is sorted by path-distance; ties are resolved “somehow”</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6" Type="http://schemas.openxmlformats.org/officeDocument/2006/relationships/hyperlink" Target="https://www.youtube.com/watch?v=7J3GadLzydI&amp;list=PLnZHgAO8ocBv6XRqZkqQjrsIJijn82UUC&amp;index=7" TargetMode="External"/><Relationship Id="rId5" Type="http://schemas.openxmlformats.org/officeDocument/2006/relationships/hyperlink" Target="https://www.youtube.com/watch?v=5GcSvYDgiSo&amp;list=PLnZHgAO8ocBv6XRqZkqQjrsIJijn82UUC&amp;index=6" TargetMode="External"/><Relationship Id="rId4" Type="http://schemas.openxmlformats.org/officeDocument/2006/relationships/hyperlink" Target="https://www.youtube.com/watch?v=N6wicLpEmHY&amp;list=PLnZHgAO8ocBv6XRqZkqQjrsIJijn82UUC&amp;index=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That’s better! Update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203953" y="1669223"/>
            <a:ext cx="4177145"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0"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0" y="4312032"/>
            <a:ext cx="4177144" cy="1442416"/>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Being greedy and visiting the closest node first, means that no shorter path will be found later once a node is marked known</a:t>
            </a:r>
            <a:endParaRPr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13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3866159682"/>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1985316557"/>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(Breadth-First Search)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73302895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11</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G</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05307370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90000"/>
              </a:lnSpc>
              <a:spcBef>
                <a:spcPts val="0"/>
              </a:spcBef>
              <a:spcAft>
                <a:spcPts val="0"/>
              </a:spcAft>
              <a:buSzPct val="100000"/>
              <a:buNone/>
            </a:pPr>
            <a:r>
              <a:rPr lang="en-US" sz="2000" dirty="0"/>
              <a:t>Now that we’re done, how do we get the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a:t>
            </a:r>
            <a:endParaRPr dirty="0"/>
          </a:p>
          <a:p>
            <a:pPr marL="91440" lvl="0" indent="-98425" algn="l" rtl="0">
              <a:lnSpc>
                <a:spcPct val="90000"/>
              </a:lnSpc>
              <a:spcBef>
                <a:spcPts val="1400"/>
              </a:spcBef>
              <a:spcAft>
                <a:spcPts val="0"/>
              </a:spcAft>
              <a:buSzPct val="100000"/>
              <a:buChar char="●"/>
            </a:pPr>
            <a:r>
              <a:rPr lang="en-US" sz="2000" dirty="0"/>
              <a:t>SD and PN make up the </a:t>
            </a:r>
            <a:r>
              <a:rPr lang="en-US" sz="2000" b="1" dirty="0"/>
              <a:t>shortest path tree</a:t>
            </a:r>
            <a:endParaRPr sz="2000" dirty="0"/>
          </a:p>
          <a:p>
            <a:pPr marL="91440" lvl="0" indent="0" algn="l" rtl="0">
              <a:lnSpc>
                <a:spcPct val="90000"/>
              </a:lnSpc>
              <a:spcBef>
                <a:spcPts val="1400"/>
              </a:spcBef>
              <a:spcAft>
                <a:spcPts val="0"/>
              </a:spcAft>
              <a:buSzPct val="100000"/>
              <a:buNone/>
            </a:pPr>
            <a:endParaRPr sz="2000"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extLst>
              <p:ext uri="{D42A27DB-BD31-4B8C-83A1-F6EECF244321}">
                <p14:modId xmlns:p14="http://schemas.microsoft.com/office/powerpoint/2010/main" val="213908624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317309B9-A21B-91BC-D494-1A7DE43084BF}"/>
            </a:ext>
          </a:extLst>
        </p:cNvPr>
        <p:cNvGrpSpPr/>
        <p:nvPr/>
      </p:nvGrpSpPr>
      <p:grpSpPr>
        <a:xfrm>
          <a:off x="0" y="0"/>
          <a:ext cx="0" cy="0"/>
          <a:chOff x="0" y="0"/>
          <a:chExt cx="0" cy="0"/>
        </a:xfrm>
      </p:grpSpPr>
      <p:sp>
        <p:nvSpPr>
          <p:cNvPr id="517" name="Google Shape;517;p34">
            <a:extLst>
              <a:ext uri="{FF2B5EF4-FFF2-40B4-BE49-F238E27FC236}">
                <a16:creationId xmlns:a16="http://schemas.microsoft.com/office/drawing/2014/main" id="{BE64C9FC-B722-BD05-5CA6-4CD259C6A41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 Answer (for Exams)</a:t>
            </a:r>
            <a:endParaRPr dirty="0"/>
          </a:p>
        </p:txBody>
      </p:sp>
      <p:sp>
        <p:nvSpPr>
          <p:cNvPr id="518" name="Google Shape;518;p34">
            <a:extLst>
              <a:ext uri="{FF2B5EF4-FFF2-40B4-BE49-F238E27FC236}">
                <a16:creationId xmlns:a16="http://schemas.microsoft.com/office/drawing/2014/main" id="{04FADF32-B0A9-5E01-E9CE-C5A62AAE8FB9}"/>
              </a:ext>
            </a:extLst>
          </p:cNvPr>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a:extLst>
              <a:ext uri="{FF2B5EF4-FFF2-40B4-BE49-F238E27FC236}">
                <a16:creationId xmlns:a16="http://schemas.microsoft.com/office/drawing/2014/main" id="{C8B15336-F959-2238-61A1-A263E404B385}"/>
              </a:ext>
            </a:extLst>
          </p:cNvPr>
          <p:cNvGraphicFramePr/>
          <p:nvPr>
            <p:extLst>
              <p:ext uri="{D42A27DB-BD31-4B8C-83A1-F6EECF244321}">
                <p14:modId xmlns:p14="http://schemas.microsoft.com/office/powerpoint/2010/main" val="287047496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b="0" dirty="0">
                          <a:solidFill>
                            <a:schemeClr val="tx1"/>
                          </a:solidFill>
                          <a:latin typeface="Quattrocento Sans"/>
                          <a:ea typeface="Quattrocento Sans"/>
                          <a:cs typeface="Quattrocento Sans"/>
                          <a:sym typeface="Quattrocento Sans"/>
                        </a:rPr>
                        <a:t>Node</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SD</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PN</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0</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B</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2</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C</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1</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D</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4</a:t>
                      </a:r>
                      <a:endParaRPr sz="1600" b="0" i="0" u="none" strike="noStrike" cap="none">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E</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strike="noStrike" dirty="0">
                          <a:solidFill>
                            <a:schemeClr val="tx1"/>
                          </a:solidFill>
                          <a:latin typeface="Quattrocento Sans"/>
                          <a:ea typeface="Quattrocento Sans"/>
                          <a:cs typeface="Quattrocento Sans"/>
                          <a:sym typeface="Quattrocento Sans"/>
                        </a:rPr>
                        <a:t> G</a:t>
                      </a:r>
                      <a:endParaRPr b="0" strike="noStrik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F</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4</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B</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G</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H</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7</a:t>
                      </a:r>
                      <a:endParaRPr sz="1600" b="0" i="0" u="none" strike="noStrike" cap="none">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F</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a:extLst>
              <a:ext uri="{FF2B5EF4-FFF2-40B4-BE49-F238E27FC236}">
                <a16:creationId xmlns:a16="http://schemas.microsoft.com/office/drawing/2014/main" id="{D58F26F5-7DE2-158C-F082-7F3B5C63A944}"/>
              </a:ext>
            </a:extLst>
          </p:cNvPr>
          <p:cNvGrpSpPr/>
          <p:nvPr/>
        </p:nvGrpSpPr>
        <p:grpSpPr>
          <a:xfrm>
            <a:off x="975476" y="3805403"/>
            <a:ext cx="4555070" cy="2238506"/>
            <a:chOff x="-2735082" y="1626394"/>
            <a:chExt cx="3416302" cy="1678879"/>
          </a:xfrm>
        </p:grpSpPr>
        <p:sp>
          <p:nvSpPr>
            <p:cNvPr id="521" name="Google Shape;521;p34">
              <a:extLst>
                <a:ext uri="{FF2B5EF4-FFF2-40B4-BE49-F238E27FC236}">
                  <a16:creationId xmlns:a16="http://schemas.microsoft.com/office/drawing/2014/main" id="{0F0167F7-0674-0239-F784-EACAD7724DD1}"/>
                </a:ext>
              </a:extLst>
            </p:cNvPr>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a:extLst>
                <a:ext uri="{FF2B5EF4-FFF2-40B4-BE49-F238E27FC236}">
                  <a16:creationId xmlns:a16="http://schemas.microsoft.com/office/drawing/2014/main" id="{94AAED38-24EE-AA47-AF0F-6FA725B76F7E}"/>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a:extLst>
                <a:ext uri="{FF2B5EF4-FFF2-40B4-BE49-F238E27FC236}">
                  <a16:creationId xmlns:a16="http://schemas.microsoft.com/office/drawing/2014/main" id="{9F1D0D5C-1DFF-1905-FA67-39FC1B53E48E}"/>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a:extLst>
                <a:ext uri="{FF2B5EF4-FFF2-40B4-BE49-F238E27FC236}">
                  <a16:creationId xmlns:a16="http://schemas.microsoft.com/office/drawing/2014/main" id="{4E10D348-F60E-55E1-4A5D-9DB9581C0863}"/>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a:extLst>
                <a:ext uri="{FF2B5EF4-FFF2-40B4-BE49-F238E27FC236}">
                  <a16:creationId xmlns:a16="http://schemas.microsoft.com/office/drawing/2014/main" id="{3EF45350-0C14-4003-EF73-9E95961D2901}"/>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a:extLst>
                <a:ext uri="{FF2B5EF4-FFF2-40B4-BE49-F238E27FC236}">
                  <a16:creationId xmlns:a16="http://schemas.microsoft.com/office/drawing/2014/main" id="{45ABB2A0-88ED-BAF1-D3EE-B6B5F3ECB9AD}"/>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a:extLst>
                <a:ext uri="{FF2B5EF4-FFF2-40B4-BE49-F238E27FC236}">
                  <a16:creationId xmlns:a16="http://schemas.microsoft.com/office/drawing/2014/main" id="{846991FA-7A27-F2C9-66C4-6D66BFC6DA4C}"/>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a:extLst>
                <a:ext uri="{FF2B5EF4-FFF2-40B4-BE49-F238E27FC236}">
                  <a16:creationId xmlns:a16="http://schemas.microsoft.com/office/drawing/2014/main" id="{D169C9D0-C6D9-96A8-0537-531E57E73981}"/>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a:extLst>
                <a:ext uri="{FF2B5EF4-FFF2-40B4-BE49-F238E27FC236}">
                  <a16:creationId xmlns:a16="http://schemas.microsoft.com/office/drawing/2014/main" id="{A31761C2-18B5-46B1-BAC2-B47A738AE408}"/>
                </a:ext>
              </a:extLst>
            </p:cNvPr>
            <p:cNvCxnSpPr>
              <a:cxnSpLocks/>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a:extLst>
                <a:ext uri="{FF2B5EF4-FFF2-40B4-BE49-F238E27FC236}">
                  <a16:creationId xmlns:a16="http://schemas.microsoft.com/office/drawing/2014/main" id="{27DBD77D-E71D-1CBF-FBF2-3EC840130C91}"/>
                </a:ext>
              </a:extLst>
            </p:cNvPr>
            <p:cNvCxnSpPr>
              <a:cxnSpLocks/>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a:extLst>
                <a:ext uri="{FF2B5EF4-FFF2-40B4-BE49-F238E27FC236}">
                  <a16:creationId xmlns:a16="http://schemas.microsoft.com/office/drawing/2014/main" id="{3635CA8A-5DBF-D5A8-6119-4EE5A6C905AE}"/>
                </a:ext>
              </a:extLst>
            </p:cNvPr>
            <p:cNvCxnSpPr>
              <a:cxnSpLocks/>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a:extLst>
                <a:ext uri="{FF2B5EF4-FFF2-40B4-BE49-F238E27FC236}">
                  <a16:creationId xmlns:a16="http://schemas.microsoft.com/office/drawing/2014/main" id="{B4F38C0C-9F2D-A054-D744-20F17E681365}"/>
                </a:ext>
              </a:extLst>
            </p:cNvPr>
            <p:cNvCxnSpPr>
              <a:cxnSpLocks/>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a:extLst>
                <a:ext uri="{FF2B5EF4-FFF2-40B4-BE49-F238E27FC236}">
                  <a16:creationId xmlns:a16="http://schemas.microsoft.com/office/drawing/2014/main" id="{EB6FBD8C-25DC-1992-0E96-CFF004271697}"/>
                </a:ext>
              </a:extLst>
            </p:cNvPr>
            <p:cNvCxnSpPr>
              <a:cxnSpLocks/>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a:extLst>
                <a:ext uri="{FF2B5EF4-FFF2-40B4-BE49-F238E27FC236}">
                  <a16:creationId xmlns:a16="http://schemas.microsoft.com/office/drawing/2014/main" id="{5BF0F6FF-BA35-8BF7-67C2-FF557B6DDCB3}"/>
                </a:ext>
              </a:extLst>
            </p:cNvPr>
            <p:cNvCxnSpPr>
              <a:cxnSpLocks/>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a:extLst>
                <a:ext uri="{FF2B5EF4-FFF2-40B4-BE49-F238E27FC236}">
                  <a16:creationId xmlns:a16="http://schemas.microsoft.com/office/drawing/2014/main" id="{1EC30929-5837-E5DB-6E8D-4E490DF337BA}"/>
                </a:ext>
              </a:extLst>
            </p:cNvPr>
            <p:cNvCxnSpPr>
              <a:cxnSpLocks/>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a:extLst>
                <a:ext uri="{FF2B5EF4-FFF2-40B4-BE49-F238E27FC236}">
                  <a16:creationId xmlns:a16="http://schemas.microsoft.com/office/drawing/2014/main" id="{94F11703-C5B1-9D4E-55E2-17D88127E88E}"/>
                </a:ext>
              </a:extLst>
            </p:cNvPr>
            <p:cNvCxnSpPr>
              <a:cxnSpLocks/>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a:extLst>
                <a:ext uri="{FF2B5EF4-FFF2-40B4-BE49-F238E27FC236}">
                  <a16:creationId xmlns:a16="http://schemas.microsoft.com/office/drawing/2014/main" id="{AEBBE474-5772-AE19-97A2-40EEA7F7790C}"/>
                </a:ext>
              </a:extLst>
            </p:cNvPr>
            <p:cNvCxnSpPr>
              <a:cxnSpLocks/>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a:extLst>
                <a:ext uri="{FF2B5EF4-FFF2-40B4-BE49-F238E27FC236}">
                  <a16:creationId xmlns:a16="http://schemas.microsoft.com/office/drawing/2014/main" id="{26F58580-B83B-439D-0505-2FAB3E388A29}"/>
                </a:ext>
              </a:extLst>
            </p:cNvPr>
            <p:cNvCxnSpPr>
              <a:cxnSpLocks/>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a:extLst>
                <a:ext uri="{FF2B5EF4-FFF2-40B4-BE49-F238E27FC236}">
                  <a16:creationId xmlns:a16="http://schemas.microsoft.com/office/drawing/2014/main" id="{8E0C243E-D790-B861-8AE0-A4988334F7F8}"/>
                </a:ext>
              </a:extLst>
            </p:cNvPr>
            <p:cNvCxnSpPr>
              <a:cxnSpLocks/>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a:extLst>
                <a:ext uri="{FF2B5EF4-FFF2-40B4-BE49-F238E27FC236}">
                  <a16:creationId xmlns:a16="http://schemas.microsoft.com/office/drawing/2014/main" id="{8AD85159-1447-A2C8-8F45-589533D266B0}"/>
                </a:ext>
              </a:extLst>
            </p:cNvPr>
            <p:cNvCxnSpPr>
              <a:cxnSpLocks/>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a:extLst>
                <a:ext uri="{FF2B5EF4-FFF2-40B4-BE49-F238E27FC236}">
                  <a16:creationId xmlns:a16="http://schemas.microsoft.com/office/drawing/2014/main" id="{EA0446F1-566A-C813-DAEF-117BB13355CA}"/>
                </a:ext>
              </a:extLst>
            </p:cNvPr>
            <p:cNvCxnSpPr>
              <a:cxnSpLocks/>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a:extLst>
                <a:ext uri="{FF2B5EF4-FFF2-40B4-BE49-F238E27FC236}">
                  <a16:creationId xmlns:a16="http://schemas.microsoft.com/office/drawing/2014/main" id="{73A3DB62-DCCA-B22C-1A9C-C39E89232DFD}"/>
                </a:ext>
              </a:extLst>
            </p:cNvPr>
            <p:cNvCxnSpPr>
              <a:cxnSpLocks/>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a:extLst>
                <a:ext uri="{FF2B5EF4-FFF2-40B4-BE49-F238E27FC236}">
                  <a16:creationId xmlns:a16="http://schemas.microsoft.com/office/drawing/2014/main" id="{9A939680-3DFC-FC9E-9EAB-7B4ADBEB7AB8}"/>
                </a:ext>
              </a:extLst>
            </p:cNvPr>
            <p:cNvCxnSpPr>
              <a:cxnSpLocks/>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a:extLst>
                <a:ext uri="{FF2B5EF4-FFF2-40B4-BE49-F238E27FC236}">
                  <a16:creationId xmlns:a16="http://schemas.microsoft.com/office/drawing/2014/main" id="{7D71280D-529E-4B4C-F6A4-5D7EB119418A}"/>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a:extLst>
                <a:ext uri="{FF2B5EF4-FFF2-40B4-BE49-F238E27FC236}">
                  <a16:creationId xmlns:a16="http://schemas.microsoft.com/office/drawing/2014/main" id="{F911537F-7552-B461-A120-31C9E5280B33}"/>
                </a:ext>
              </a:extLst>
            </p:cNvPr>
            <p:cNvSpPr txBox="1"/>
            <p:nvPr/>
          </p:nvSpPr>
          <p:spPr>
            <a:xfrm>
              <a:off x="-829383" y="165969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a:extLst>
                <a:ext uri="{FF2B5EF4-FFF2-40B4-BE49-F238E27FC236}">
                  <a16:creationId xmlns:a16="http://schemas.microsoft.com/office/drawing/2014/main" id="{5FC6C894-7BCE-45D4-2331-E9777CAA4662}"/>
                </a:ext>
              </a:extLst>
            </p:cNvPr>
            <p:cNvSpPr txBox="1"/>
            <p:nvPr/>
          </p:nvSpPr>
          <p:spPr>
            <a:xfrm>
              <a:off x="13506" y="166557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3</a:t>
              </a:r>
              <a:endParaRPr dirty="0"/>
            </a:p>
          </p:txBody>
        </p:sp>
        <p:sp>
          <p:nvSpPr>
            <p:cNvPr id="547" name="Google Shape;547;p34">
              <a:extLst>
                <a:ext uri="{FF2B5EF4-FFF2-40B4-BE49-F238E27FC236}">
                  <a16:creationId xmlns:a16="http://schemas.microsoft.com/office/drawing/2014/main" id="{9B7F1B87-7D05-9017-7B8A-A5D67AB7D055}"/>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a:extLst>
                <a:ext uri="{FF2B5EF4-FFF2-40B4-BE49-F238E27FC236}">
                  <a16:creationId xmlns:a16="http://schemas.microsoft.com/office/drawing/2014/main" id="{5EE22D4D-92B2-A165-5D4D-C223060647E5}"/>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a:extLst>
                <a:ext uri="{FF2B5EF4-FFF2-40B4-BE49-F238E27FC236}">
                  <a16:creationId xmlns:a16="http://schemas.microsoft.com/office/drawing/2014/main" id="{4A29A1C8-B9D4-BAEE-4DEE-2BE71EF2824E}"/>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a:extLst>
                <a:ext uri="{FF2B5EF4-FFF2-40B4-BE49-F238E27FC236}">
                  <a16:creationId xmlns:a16="http://schemas.microsoft.com/office/drawing/2014/main" id="{1366F974-A539-72CB-723C-E3DF315020C9}"/>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a:extLst>
                <a:ext uri="{FF2B5EF4-FFF2-40B4-BE49-F238E27FC236}">
                  <a16:creationId xmlns:a16="http://schemas.microsoft.com/office/drawing/2014/main" id="{08E43D00-1A8A-05AF-F1F2-04F14F4A45F6}"/>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a:extLst>
                <a:ext uri="{FF2B5EF4-FFF2-40B4-BE49-F238E27FC236}">
                  <a16:creationId xmlns:a16="http://schemas.microsoft.com/office/drawing/2014/main" id="{9D21B54D-EE5C-A372-83A9-AC21B4BEE1FB}"/>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a:extLst>
                <a:ext uri="{FF2B5EF4-FFF2-40B4-BE49-F238E27FC236}">
                  <a16:creationId xmlns:a16="http://schemas.microsoft.com/office/drawing/2014/main" id="{63856B7E-8F28-3C2F-D051-E36949C78A6C}"/>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a:extLst>
                <a:ext uri="{FF2B5EF4-FFF2-40B4-BE49-F238E27FC236}">
                  <a16:creationId xmlns:a16="http://schemas.microsoft.com/office/drawing/2014/main" id="{5BFA1093-A78F-6388-12D0-7376AE8DD083}"/>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a:extLst>
                <a:ext uri="{FF2B5EF4-FFF2-40B4-BE49-F238E27FC236}">
                  <a16:creationId xmlns:a16="http://schemas.microsoft.com/office/drawing/2014/main" id="{857F5AEC-0084-CEF0-9466-7B3636B51393}"/>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a:extLst>
                <a:ext uri="{FF2B5EF4-FFF2-40B4-BE49-F238E27FC236}">
                  <a16:creationId xmlns:a16="http://schemas.microsoft.com/office/drawing/2014/main" id="{78C23973-BA0A-B1A0-5ED2-39D9478D6261}"/>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a:extLst>
                <a:ext uri="{FF2B5EF4-FFF2-40B4-BE49-F238E27FC236}">
                  <a16:creationId xmlns:a16="http://schemas.microsoft.com/office/drawing/2014/main" id="{A6E4CC5D-B333-DFE0-8D74-4ABE5D6AD367}"/>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a:extLst>
                <a:ext uri="{FF2B5EF4-FFF2-40B4-BE49-F238E27FC236}">
                  <a16:creationId xmlns:a16="http://schemas.microsoft.com/office/drawing/2014/main" id="{260A4D58-F794-E9BE-BCA8-04151C9FFBEC}"/>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67" name="Google Shape;567;p34">
            <a:extLst>
              <a:ext uri="{FF2B5EF4-FFF2-40B4-BE49-F238E27FC236}">
                <a16:creationId xmlns:a16="http://schemas.microsoft.com/office/drawing/2014/main" id="{1D141480-4E82-9BE8-E506-ADB9E07265AC}"/>
              </a:ext>
            </a:extLst>
          </p:cNvPr>
          <p:cNvSpPr txBox="1"/>
          <p:nvPr/>
        </p:nvSpPr>
        <p:spPr>
          <a:xfrm>
            <a:off x="187266" y="397482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3" name="Google Shape;1099;p44">
            <a:extLst>
              <a:ext uri="{FF2B5EF4-FFF2-40B4-BE49-F238E27FC236}">
                <a16:creationId xmlns:a16="http://schemas.microsoft.com/office/drawing/2014/main" id="{60AB3243-87AA-35CB-5ACD-0A0FC9FB4DB5}"/>
              </a:ext>
            </a:extLst>
          </p:cNvPr>
          <p:cNvSpPr txBox="1">
            <a:spLocks/>
          </p:cNvSpPr>
          <p:nvPr/>
        </p:nvSpPr>
        <p:spPr>
          <a:xfrm>
            <a:off x="-105701" y="3748462"/>
            <a:ext cx="6192622" cy="1121195"/>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93700">
              <a:lnSpc>
                <a:spcPct val="90000"/>
              </a:lnSpc>
              <a:buSzPts val="2600"/>
              <a:buFont typeface="Arial"/>
              <a:buChar char="●"/>
            </a:pPr>
            <a:endParaRPr lang="en-GB" sz="2000" dirty="0"/>
          </a:p>
        </p:txBody>
      </p:sp>
      <p:sp>
        <p:nvSpPr>
          <p:cNvPr id="4" name="Google Shape;1040;p43">
            <a:extLst>
              <a:ext uri="{FF2B5EF4-FFF2-40B4-BE49-F238E27FC236}">
                <a16:creationId xmlns:a16="http://schemas.microsoft.com/office/drawing/2014/main" id="{6C809592-953E-9DCF-D30E-38A7C8E8DE52}"/>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8" name="Google Shape;1032;p42">
            <a:extLst>
              <a:ext uri="{FF2B5EF4-FFF2-40B4-BE49-F238E27FC236}">
                <a16:creationId xmlns:a16="http://schemas.microsoft.com/office/drawing/2014/main" id="{C64F95F0-7F30-1246-86CD-91D193D10178}"/>
              </a:ext>
            </a:extLst>
          </p:cNvPr>
          <p:cNvSpPr txBox="1"/>
          <p:nvPr/>
        </p:nvSpPr>
        <p:spPr>
          <a:xfrm>
            <a:off x="6339227" y="187517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207517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746174" y="1568275"/>
            <a:ext cx="9820225" cy="963298"/>
          </a:xfrm>
        </p:spPr>
        <p:txBody>
          <a:bodyPr/>
          <a:lstStyle/>
          <a:p>
            <a:r>
              <a:rPr lang="en-GB" dirty="0"/>
              <a:t>Table now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2"/>
          <a:stretch>
            <a:fillRect/>
          </a:stretch>
        </p:blipFill>
        <p:spPr>
          <a:xfrm>
            <a:off x="548528" y="3390793"/>
            <a:ext cx="5620211" cy="2852469"/>
          </a:xfrm>
          <a:prstGeom prst="rect">
            <a:avLst/>
          </a:prstGeom>
        </p:spPr>
      </p:pic>
      <p:sp>
        <p:nvSpPr>
          <p:cNvPr id="9" name="Google Shape;866;p40">
            <a:extLst>
              <a:ext uri="{FF2B5EF4-FFF2-40B4-BE49-F238E27FC236}">
                <a16:creationId xmlns:a16="http://schemas.microsoft.com/office/drawing/2014/main" id="{B092D229-D4D5-838D-8220-C585E94CBD06}"/>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 </a:t>
            </a:r>
            <a:r>
              <a:rPr lang="en-GB" dirty="0"/>
              <a:t>Final Answer (for Exams)</a:t>
            </a:r>
            <a:endParaRPr lang="en-US" dirty="0"/>
          </a:p>
        </p:txBody>
      </p:sp>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2673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1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endParaRPr lang="en-SE" dirty="0">
                  <a:latin typeface="Quattrocento Sans" panose="020B0502050000020003" pitchFamily="34" charset="0"/>
                </a:endParaRP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2"/>
                <a:stretch>
                  <a:fillRect l="-599" t="-1371"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Edge-weighted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latin typeface="Quattrocento Sans" panose="020B0502050000020003" pitchFamily="34" charset="0"/>
              </a:rPr>
              <a:t>Consider this DAG and a topological order ADBCEF</a:t>
            </a:r>
            <a:endParaRPr lang="en-SE" dirty="0">
              <a:latin typeface="Quattrocento Sans" panose="020B0502050000020003" pitchFamily="34" charset="0"/>
            </a:endParaRP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contains the Shortest Path Tree, which encodes </a:t>
            </a:r>
            <a:r>
              <a:rPr lang="en-US" sz="2500" dirty="0"/>
              <a:t>the shortest path and distance from start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58037-337A-A42C-486D-428810D3B8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264A7-FFC5-5817-BB3F-BE1D556706D1}"/>
              </a:ext>
            </a:extLst>
          </p:cNvPr>
          <p:cNvSpPr>
            <a:spLocks noGrp="1"/>
          </p:cNvSpPr>
          <p:nvPr>
            <p:ph idx="1"/>
          </p:nvPr>
        </p:nvSpPr>
        <p:spPr>
          <a:xfrm>
            <a:off x="129251" y="1417638"/>
            <a:ext cx="8116216" cy="530649"/>
          </a:xfrm>
        </p:spPr>
        <p:txBody>
          <a:bodyPr>
            <a:normAutofit/>
          </a:bodyPr>
          <a:lstStyle/>
          <a:p>
            <a:r>
              <a:rPr lang="en-GB" dirty="0"/>
              <a:t>Consider this DAG and a topological order ABCDE</a:t>
            </a:r>
            <a:endParaRPr lang="en-SE" dirty="0"/>
          </a:p>
        </p:txBody>
      </p:sp>
      <p:sp>
        <p:nvSpPr>
          <p:cNvPr id="74" name="Title 1">
            <a:extLst>
              <a:ext uri="{FF2B5EF4-FFF2-40B4-BE49-F238E27FC236}">
                <a16:creationId xmlns:a16="http://schemas.microsoft.com/office/drawing/2014/main" id="{9532A599-2993-5B42-8C77-4772585ADE19}"/>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7FB4CE10-9B58-9DF4-A4B3-C64E52B73EF3}"/>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115B324E-BE77-5900-E4AF-F3C8A2C8DBA8}"/>
                </a:ext>
              </a:extLst>
            </p:cNvPr>
            <p:cNvGraphicFramePr/>
            <p:nvPr>
              <p:extLst>
                <p:ext uri="{D42A27DB-BD31-4B8C-83A1-F6EECF244321}">
                  <p14:modId xmlns:p14="http://schemas.microsoft.com/office/powerpoint/2010/main" val="1396936941"/>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FA7A0A39-89B5-EB0C-CCEA-58D943F1EFE5}"/>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797436DD-EF54-0D28-D9AB-7CCCB9EED6A2}"/>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2D260D8D-0566-D281-A32E-1CC02DFC96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0FCA89F1-1C1F-44E5-024C-D8F26430AC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0BE6737C-22F5-516F-72F2-B5608109FAC8}"/>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4C3743B6-BB5A-F5D8-55D5-2161EC136CF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07C156AF-EFD4-1106-9F00-A715EFC4B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34A8C030-1CD8-9360-7049-E265332CE561}"/>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F8D8C87B-7BEF-D9AA-2015-2C4031F696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6AC3E98A-1408-3898-D343-6C0964E40D2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75E49635-6349-7F66-82D6-E1FF77158781}"/>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EE7EF579-6C22-4DE0-E99A-94CA7331A2C2}"/>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79B8B14B-6A3C-BF4D-2FFA-E4ED377BF6F6}"/>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BFE92899-3878-F640-3684-4F57BF9BB5FF}"/>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53181FEC-AC84-6749-195F-617BCD133CAB}"/>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962DEE71-35BC-798A-B4EF-870CF7BB7E4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41D99DE2-2D00-F337-8A18-2AE712C6D6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7184B3B-8CE1-62E5-2D5A-5BA0B7753583}"/>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D264E91B-60BA-4564-3D5C-39FC2A6816D8}"/>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BBA0D2E1-477E-28D4-B7BE-886AD9B842A2}"/>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E7A76C51-2AF8-C6F2-0F3D-98D326872124}"/>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BE4AA0BB-545F-5BDC-B9A4-33C100E6F147}"/>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4E5BECE9-241A-4F97-C739-AADAD2255A2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AC6D7446-3622-CDD2-5D50-920CBA1F83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592CBB4F-6624-0004-A228-2DDB0E03F17C}"/>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03DE4EC0-7F72-F76A-8A3D-3FA6E3377155}"/>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22992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ED31B-A327-B7A4-6F56-AB6A24B14D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171CB-E383-83A7-5FD0-D20C7C19B895}"/>
              </a:ext>
            </a:extLst>
          </p:cNvPr>
          <p:cNvSpPr>
            <a:spLocks noGrp="1"/>
          </p:cNvSpPr>
          <p:nvPr>
            <p:ph idx="1"/>
          </p:nvPr>
        </p:nvSpPr>
        <p:spPr>
          <a:xfrm>
            <a:off x="129251" y="1417638"/>
            <a:ext cx="8116216" cy="1592627"/>
          </a:xfrm>
        </p:spPr>
        <p:txBody>
          <a:bodyPr>
            <a:normAutofit/>
          </a:bodyPr>
          <a:lstStyle/>
          <a:p>
            <a:r>
              <a:rPr lang="en-GB" dirty="0">
                <a:latin typeface="Quattrocento Sans" panose="020B0502050000020003" pitchFamily="34" charset="0"/>
              </a:rPr>
              <a:t>Consider this DAG and a topological order ACBDE</a:t>
            </a:r>
          </a:p>
          <a:p>
            <a:pPr lvl="1"/>
            <a:r>
              <a:rPr lang="en-GB" dirty="0">
                <a:latin typeface="Quattrocento Sans" panose="020B0502050000020003" pitchFamily="34" charset="0"/>
              </a:rPr>
              <a:t>Different visit order/topological order results in different table of SD/PN</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BE7CC49A-33E0-BB60-5D8C-8563F4AC5331}"/>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DEC19067-00BD-847E-E4E4-255D97A0F628}"/>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97925FCA-EAB3-75A0-A0EF-E66CC77B3AE9}"/>
                </a:ext>
              </a:extLst>
            </p:cNvPr>
            <p:cNvGraphicFramePr/>
            <p:nvPr>
              <p:extLst>
                <p:ext uri="{D42A27DB-BD31-4B8C-83A1-F6EECF244321}">
                  <p14:modId xmlns:p14="http://schemas.microsoft.com/office/powerpoint/2010/main" val="3281100500"/>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strike="sngStrike" dirty="0">
                            <a:solidFill>
                              <a:schemeClr val="tx1"/>
                            </a:solidFill>
                            <a:latin typeface="Quattrocento Sans" panose="020B0502050000020003" pitchFamily="34" charset="0"/>
                          </a:rPr>
                          <a:t>2</a:t>
                        </a:r>
                        <a:r>
                          <a:rPr lang="en-GB" dirty="0">
                            <a:solidFill>
                              <a:schemeClr val="tx1"/>
                            </a:solidFill>
                            <a:latin typeface="Quattrocento Sans" panose="020B0502050000020003" pitchFamily="34" charset="0"/>
                          </a:rPr>
                          <a:t> -10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altLang="zh-CN" strike="sngStrike" dirty="0">
                            <a:solidFill>
                              <a:schemeClr val="tx1"/>
                            </a:solidFill>
                            <a:latin typeface="Quattrocento Sans" panose="020B0502050000020003" pitchFamily="34" charset="0"/>
                          </a:rPr>
                          <a:t>C</a:t>
                        </a:r>
                        <a:r>
                          <a:rPr lang="en-US" altLang="zh-CN" dirty="0">
                            <a:solidFill>
                              <a:schemeClr val="tx1"/>
                            </a:solidFill>
                            <a:latin typeface="Quattrocento Sans" panose="020B0502050000020003" pitchFamily="34" charset="0"/>
                          </a:rPr>
                          <a:t> </a:t>
                        </a: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5F06AD84-B34D-CE1B-76F0-43222F1DF829}"/>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9A23562C-73C5-5DB6-AB5E-8A8FFBD3F631}"/>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F2C2E5D9-909F-3A95-6EEA-4EE041DFBE1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9A40C650-225B-53BC-A747-84342B4F47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3126D0C2-A9DB-391F-A79A-6B52F4463BEC}"/>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AA8901D5-8BED-72B2-2C0A-8294B213A9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436DC8C8-5684-64FA-9B25-52824D8AEA0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60BD988A-C10E-B39B-AAA0-7199A0584567}"/>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9C997BC5-FCB4-D035-008E-920B11F6BD9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15DB0188-595D-E0A8-9396-6A7A7DC612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1FF08C39-21A5-EB63-4226-1E614E107B94}"/>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2E811D4E-2F0A-1777-56D3-8B79BB3358B6}"/>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6A17CA6D-582D-F010-9F27-37EF22DFB3CA}"/>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81E8AB82-DBC4-A7B0-AEEC-B05D4C87A789}"/>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7838F007-EBB9-323F-0955-04A405C0FD33}"/>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F91FEF28-E187-4E90-6D6C-EB54DEB9656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FDB36B9C-02FA-0B42-623D-2E44C1FD33F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4E2F1F1-6CCD-39A7-1321-EEA2289730E4}"/>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3900CBB9-078F-1A47-B86D-ABA49E7F4F00}"/>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2E6DCE86-0BE6-F0C7-0D72-14A08819D671}"/>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5FBE38BF-76DB-A274-A5C2-162FA69A9DBE}"/>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CC1C8AB5-9288-5636-0E40-A0CE4998B9CF}"/>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7BCF7683-8125-FE07-125C-82C60569C03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FEF13494-50EB-F023-DC7D-DE1B20E0BC9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2A9DFDB1-3A80-50ED-18B4-8E4A581437F5}"/>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78CCA14E-EA61-646E-B320-78F2305345F8}"/>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19572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1989590"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3956098569"/>
              </p:ext>
            </p:extLst>
          </p:nvPr>
        </p:nvGraphicFramePr>
        <p:xfrm>
          <a:off x="1698813" y="2022756"/>
          <a:ext cx="8733741" cy="240792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dirty="0"/>
              <a:t>Once a node is marked known, its shortest path is known</a:t>
            </a:r>
            <a:endParaRPr dirty="0"/>
          </a:p>
          <a:p>
            <a:pPr marL="914400" lvl="1" indent="-361950" algn="l" rtl="0">
              <a:lnSpc>
                <a:spcPct val="90000"/>
              </a:lnSpc>
              <a:spcBef>
                <a:spcPts val="0"/>
              </a:spcBef>
              <a:spcAft>
                <a:spcPts val="0"/>
              </a:spcAft>
              <a:buSzPts val="2100"/>
              <a:buChar char="○"/>
            </a:pPr>
            <a:r>
              <a:rPr lang="en-US" dirty="0"/>
              <a:t>Can reconstruct path by following </a:t>
            </a:r>
            <a:r>
              <a:rPr lang="en-US" dirty="0" err="1"/>
              <a:t>backpointers</a:t>
            </a:r>
            <a:endParaRPr dirty="0"/>
          </a:p>
          <a:p>
            <a:pPr marL="457200" lvl="0" indent="-393700" algn="l" rtl="0">
              <a:lnSpc>
                <a:spcPct val="90000"/>
              </a:lnSpc>
              <a:spcBef>
                <a:spcPts val="1000"/>
              </a:spcBef>
              <a:spcAft>
                <a:spcPts val="0"/>
              </a:spcAft>
              <a:buSzPts val="2600"/>
              <a:buChar char="●"/>
            </a:pPr>
            <a:r>
              <a:rPr lang="en-US" dirty="0"/>
              <a:t>While a node is not known, another shorter path might be found!</a:t>
            </a:r>
            <a:endParaRPr dirty="0"/>
          </a:p>
          <a:p>
            <a:pPr marL="457200" lvl="0" indent="-393700" algn="l" rtl="0">
              <a:lnSpc>
                <a:spcPct val="90000"/>
              </a:lnSpc>
              <a:spcBef>
                <a:spcPts val="1000"/>
              </a:spcBef>
              <a:spcAft>
                <a:spcPts val="0"/>
              </a:spcAft>
              <a:buSzPts val="2600"/>
              <a:buChar char="●"/>
            </a:pPr>
            <a:r>
              <a:rPr lang="en-US" dirty="0"/>
              <a:t>The order in which nodes are added to the known set is unimportant</a:t>
            </a:r>
            <a:endParaRPr dirty="0"/>
          </a:p>
          <a:p>
            <a:pPr marL="457200" lvl="0" indent="-393700" algn="l" rtl="0">
              <a:lnSpc>
                <a:spcPct val="90000"/>
              </a:lnSpc>
              <a:spcBef>
                <a:spcPts val="1000"/>
              </a:spcBef>
              <a:spcAft>
                <a:spcPts val="0"/>
              </a:spcAft>
              <a:buSzPts val="2600"/>
              <a:buChar char="●"/>
            </a:pPr>
            <a:r>
              <a:rPr lang="en-US" dirty="0"/>
              <a:t>If we only need path to a specific node, can stop early once that node is known</a:t>
            </a:r>
            <a:endParaRPr dirty="0"/>
          </a:p>
          <a:p>
            <a:pPr marL="914400" lvl="1" indent="-361950" algn="l" rtl="0">
              <a:lnSpc>
                <a:spcPct val="90000"/>
              </a:lnSpc>
              <a:spcBef>
                <a:spcPts val="0"/>
              </a:spcBef>
              <a:spcAft>
                <a:spcPts val="0"/>
              </a:spcAft>
              <a:buSzPts val="2100"/>
              <a:buChar char="○"/>
            </a:pPr>
            <a:r>
              <a:rPr lang="en-US" dirty="0"/>
              <a:t>Because its shortest path cannot change!</a:t>
            </a:r>
            <a:endParaRPr dirty="0"/>
          </a:p>
          <a:p>
            <a:pPr marL="914400" lvl="1" indent="-361950" algn="l" rtl="0">
              <a:lnSpc>
                <a:spcPct val="90000"/>
              </a:lnSpc>
              <a:spcBef>
                <a:spcPts val="0"/>
              </a:spcBef>
              <a:spcAft>
                <a:spcPts val="0"/>
              </a:spcAft>
              <a:buSzPts val="2100"/>
              <a:buChar char="○"/>
            </a:pPr>
            <a:r>
              <a:rPr lang="en-US" dirty="0"/>
              <a:t>Return a partial </a:t>
            </a:r>
            <a:r>
              <a:rPr lang="en-US" b="1" dirty="0"/>
              <a:t>shortest path tree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70993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dirty="0"/>
              <a:t>At each step, do what seems best at that step</a:t>
            </a:r>
            <a:endParaRPr dirty="0"/>
          </a:p>
          <a:p>
            <a:pPr marL="914400" lvl="1" indent="-361950" algn="l" rtl="0">
              <a:spcBef>
                <a:spcPts val="0"/>
              </a:spcBef>
              <a:spcAft>
                <a:spcPts val="0"/>
              </a:spcAft>
              <a:buSzPts val="2100"/>
              <a:buChar char="○"/>
            </a:pPr>
            <a:r>
              <a:rPr lang="en-US" dirty="0"/>
              <a:t>“instant gratification”</a:t>
            </a:r>
            <a:endParaRPr dirty="0"/>
          </a:p>
          <a:p>
            <a:pPr marL="914400" lvl="1" indent="-361950" algn="l" rtl="0">
              <a:spcBef>
                <a:spcPts val="0"/>
              </a:spcBef>
              <a:spcAft>
                <a:spcPts val="0"/>
              </a:spcAft>
              <a:buSzPts val="2100"/>
              <a:buChar char="○"/>
            </a:pPr>
            <a:r>
              <a:rPr lang="en-US" dirty="0"/>
              <a:t>“make the locally optimal choice at each stage”</a:t>
            </a:r>
            <a:endParaRPr dirty="0"/>
          </a:p>
          <a:p>
            <a:pPr marL="457200" lvl="0" indent="-393700" algn="l" rtl="0">
              <a:spcBef>
                <a:spcPts val="0"/>
              </a:spcBef>
              <a:spcAft>
                <a:spcPts val="0"/>
              </a:spcAft>
              <a:buSzPts val="2600"/>
              <a:buChar char="●"/>
            </a:pPr>
            <a:r>
              <a:rPr lang="en-US" dirty="0"/>
              <a:t>Dijkstra’s is “greedy” because once a node is marked as “processed” we never revisit</a:t>
            </a:r>
            <a:endParaRPr dirty="0"/>
          </a:p>
          <a:p>
            <a:pPr marL="914400" lvl="1" indent="-361950" algn="l" rtl="0">
              <a:spcBef>
                <a:spcPts val="0"/>
              </a:spcBef>
              <a:spcAft>
                <a:spcPts val="0"/>
              </a:spcAft>
              <a:buSzPts val="2100"/>
              <a:buChar char="○"/>
            </a:pPr>
            <a:r>
              <a:rPr lang="en-US" dirty="0"/>
              <a:t>This is why Dijkstra’s does not work with negative edge weights</a:t>
            </a:r>
            <a:endParaRPr dirty="0"/>
          </a:p>
          <a:p>
            <a:pPr marL="0" lvl="0" indent="0" algn="l" rtl="0">
              <a:spcBef>
                <a:spcPts val="1200"/>
              </a:spcBef>
              <a:spcAft>
                <a:spcPts val="0"/>
              </a:spcAft>
              <a:buNone/>
            </a:pPr>
            <a:endParaRPr dirty="0"/>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5244470"/>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r>
              <a:rPr lang="en-GB" sz="2000" dirty="0"/>
              <a:t> </a:t>
            </a:r>
          </a:p>
          <a:p>
            <a:r>
              <a:rPr lang="en-GB" sz="2400" dirty="0"/>
              <a:t>Dijkstra's algorithm in 3 minutes</a:t>
            </a:r>
          </a:p>
          <a:p>
            <a:pPr lvl="1"/>
            <a:r>
              <a:rPr lang="en-GB" sz="2000" dirty="0">
                <a:hlinkClick r:id="rId3"/>
              </a:rPr>
              <a:t>https://www.youtube.com/watch?v=_lHSawdgXpI</a:t>
            </a:r>
            <a:r>
              <a:rPr lang="en-GB" sz="2000" dirty="0"/>
              <a:t> </a:t>
            </a:r>
          </a:p>
          <a:p>
            <a:r>
              <a:rPr lang="en-GB" sz="2400" dirty="0"/>
              <a:t>Breadth-First Search Visualized and Explained</a:t>
            </a:r>
          </a:p>
          <a:p>
            <a:pPr lvl="1"/>
            <a:r>
              <a:rPr lang="en-GB" sz="2000" dirty="0">
                <a:hlinkClick r:id="rId4"/>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5"/>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6"/>
              </a:rPr>
              <a:t>https://www.youtube.com/watch?v=7J3GadLzydI&amp;list=PLnZHgAO8ocBv6XRqZkqQjrsIJijn82UUC&amp;index=7</a:t>
            </a:r>
            <a:endParaRPr lang="en-GB" sz="2000" dirty="0"/>
          </a:p>
          <a:p>
            <a:pPr lvl="1"/>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02826"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72121"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05345" y="3410127"/>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85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85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85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1003851" y="1269048"/>
            <a:ext cx="9700591"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closest unknown node v</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756</TotalTime>
  <Words>5180</Words>
  <Application>Microsoft Office PowerPoint</Application>
  <PresentationFormat>Widescreen</PresentationFormat>
  <Paragraphs>1529</Paragraphs>
  <Slides>47</Slides>
  <Notes>27</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47</vt:i4>
      </vt:variant>
    </vt:vector>
  </HeadingPairs>
  <TitlesOfParts>
    <vt:vector size="69" baseType="lpstr">
      <vt:lpstr>Georgia</vt:lpstr>
      <vt:lpstr>Times</vt:lpstr>
      <vt:lpstr>System Font Regular</vt:lpstr>
      <vt:lpstr>Cambria Math</vt:lpstr>
      <vt:lpstr>Quattrocento Sans</vt:lpstr>
      <vt:lpstr>KaTeX_Main</vt:lpstr>
      <vt:lpstr>Wingdings</vt:lpstr>
      <vt:lpstr>Helvetica</vt:lpstr>
      <vt:lpstr>Twentieth Century</vt:lpstr>
      <vt:lpstr>Noto Sans Symbols</vt:lpstr>
      <vt:lpstr>Calibri</vt:lpstr>
      <vt:lpstr>Arial</vt:lpstr>
      <vt:lpstr>DejaVu Sans Mono</vt:lpstr>
      <vt:lpstr>Consolas</vt:lpstr>
      <vt:lpstr>LucidaGrande</vt:lpstr>
      <vt:lpstr>Gill Sans Light</vt:lpstr>
      <vt:lpstr>Times New Roman</vt:lpstr>
      <vt:lpstr>Trebuchet MS</vt:lpstr>
      <vt:lpstr>KaTeX_Math</vt:lpstr>
      <vt:lpstr>Nunito</vt:lpstr>
      <vt:lpstr>Integral</vt:lpstr>
      <vt:lpstr>Office Theme</vt:lpstr>
      <vt:lpstr>PowerPoint Presentation</vt:lpstr>
      <vt:lpstr>BFS for (Unweighted) Shortest Path Problem</vt:lpstr>
      <vt:lpstr>BFS for Shortest Paths in an Unweighted Graph</vt:lpstr>
      <vt:lpstr>Shortest Path Tree</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Example I</vt:lpstr>
      <vt:lpstr>Example I</vt:lpstr>
      <vt:lpstr>Example I</vt:lpstr>
      <vt:lpstr>Example I</vt:lpstr>
      <vt:lpstr>Example I</vt:lpstr>
      <vt:lpstr>Example I</vt:lpstr>
      <vt:lpstr>Example I</vt:lpstr>
      <vt:lpstr>Example I</vt:lpstr>
      <vt:lpstr>Example I</vt:lpstr>
      <vt:lpstr>Example I: Interpreting the Results</vt:lpstr>
      <vt:lpstr>Example I: Final Answer (for Exams)</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Topological Sort Example III</vt:lpstr>
      <vt:lpstr>Topological Sort Example III</vt:lpstr>
      <vt:lpstr>Single Source Shortest-paths Algorithms Summary</vt:lpstr>
      <vt:lpstr>Review: Key Features</vt:lpstr>
      <vt:lpstr>Greedy Algorithms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25</cp:revision>
  <dcterms:modified xsi:type="dcterms:W3CDTF">2025-04-14T20:26:55Z</dcterms:modified>
</cp:coreProperties>
</file>